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859" r:id="rId2"/>
    <p:sldId id="1018" r:id="rId3"/>
    <p:sldId id="1020" r:id="rId4"/>
    <p:sldId id="1021" r:id="rId5"/>
    <p:sldId id="1022" r:id="rId6"/>
    <p:sldId id="1026" r:id="rId7"/>
    <p:sldId id="1027" r:id="rId8"/>
    <p:sldId id="1028" r:id="rId9"/>
    <p:sldId id="1069" r:id="rId10"/>
    <p:sldId id="1070" r:id="rId11"/>
    <p:sldId id="1030" r:id="rId12"/>
    <p:sldId id="1031" r:id="rId13"/>
    <p:sldId id="1032" r:id="rId14"/>
    <p:sldId id="1071" r:id="rId15"/>
    <p:sldId id="1072" r:id="rId16"/>
    <p:sldId id="1073" r:id="rId17"/>
    <p:sldId id="1076" r:id="rId18"/>
    <p:sldId id="1037" r:id="rId19"/>
    <p:sldId id="1039" r:id="rId20"/>
    <p:sldId id="1023" r:id="rId21"/>
    <p:sldId id="1045" r:id="rId22"/>
    <p:sldId id="1077" r:id="rId23"/>
    <p:sldId id="1078" r:id="rId24"/>
    <p:sldId id="1046" r:id="rId25"/>
    <p:sldId id="1079" r:id="rId2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CDD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19857E9-DB34-5941-E21D-6094E576DAD9}"/>
              </a:ext>
            </a:extLst>
          </p:cNvPr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 高中化学 选择性必修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化学反应原理 </a:t>
            </a:r>
            <a:r>
              <a:rPr lang="en-US" altLang="zh-CN" sz="2000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第三章</a:t>
            </a:r>
            <a:r>
              <a:rPr lang="zh-CN" altLang="en-US" sz="54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水溶液中的离子反应与平衡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第二节　水的电离和溶液的</a:t>
            </a:r>
            <a:r>
              <a:rPr lang="en-US" altLang="zh-CN" sz="4800" b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pH</a:t>
            </a:r>
            <a:endParaRPr lang="zh-CN" altLang="en-US" sz="4800" b="0" dirty="0">
              <a:solidFill>
                <a:srgbClr val="000000"/>
              </a:solidFill>
              <a:latin typeface="+mj-lt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A2B4FA03-24E5-BFE3-3B66-22E09329C31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387611"/>
              </a:xfrm>
            </p:spPr>
            <p:txBody>
              <a:bodyPr/>
              <a:lstStyle/>
              <a:p>
                <a:pPr hangingPunct="0"/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强酸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与强碱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混合呈中性时，二者的体积关系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25 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℃)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/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酸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/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≠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b="1" i="1"/>
                          <m:t>V</m:t>
                        </m:r>
                        <m:r>
                          <m:rPr>
                            <m:nor/>
                          </m:rPr>
                          <a:rPr lang="zh-CN" altLang="en-US" b="1" baseline="-25000"/>
                          <m:t>酸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zh-CN" altLang="zh-CN" b="1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碱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cs typeface="Times New Roman" panose="02020603050405020304" pitchFamily="18" charset="0"/>
                          </a:rPr>
                          <m:t>c</m:t>
                        </m:r>
                        <m:r>
                          <m:rPr>
                            <m:nor/>
                          </m:rPr>
                          <a:rPr lang="zh-CN" altLang="zh-CN" b="1" baseline="-25000">
                            <a:solidFill>
                              <a:srgbClr val="000000"/>
                            </a:solidFill>
                            <a:cs typeface="Times New Roman" panose="02020603050405020304" pitchFamily="18" charset="0"/>
                          </a:rPr>
                          <m:t>碱</m:t>
                        </m:r>
                        <m:r>
                          <m:rPr>
                            <m:nor/>
                          </m:rPr>
                          <a:rPr lang="zh-CN" altLang="en-US"/>
                          <m:t> </m:t>
                        </m:r>
                        <m:d>
                          <m:d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𝐎</m:t>
                            </m:r>
                            <m:sSup>
                              <m:sSup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𝐇</m:t>
                                </m:r>
                              </m:e>
                              <m:sup>
                                <m:r>
                                  <a:rPr lang="en-US" altLang="zh-CN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m:rPr>
                            <m:nor/>
                          </m:rPr>
                          <a:rPr lang="en-US" altLang="zh-CN" i="1">
                            <a:solidFill>
                              <a:srgbClr val="000000"/>
                            </a:solidFill>
                            <a:cs typeface="Times New Roman" panose="02020603050405020304" pitchFamily="18" charset="0"/>
                          </a:rPr>
                          <m:t>c</m:t>
                        </m:r>
                        <m:r>
                          <m:rPr>
                            <m:nor/>
                          </m:rPr>
                          <a:rPr lang="zh-CN" altLang="zh-CN" b="1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酸</m:t>
                        </m:r>
                        <m:r>
                          <m:rPr>
                            <m:nor/>
                          </m:rPr>
                          <a:rPr lang="zh-CN" altLang="en-US"/>
                          <m:t> </m:t>
                        </m:r>
                        <m:d>
                          <m:d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𝐇</m:t>
                                </m:r>
                              </m:e>
                              <m:sup>
                                <m:r>
                                  <a:rPr lang="en-US" altLang="zh-CN" b="1" i="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+</m:t>
                                </m:r>
                              </m:sup>
                            </m:sSup>
                          </m:e>
                        </m:d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𝐩</m:t>
                            </m:r>
                            <m:sSub>
                              <m:sSub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𝐇</m:t>
                                </m:r>
                              </m:e>
                              <m:sub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b>
                            </m:sSub>
                            <m:r>
                              <a:rPr lang="en-US" altLang="zh-CN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𝟏𝟒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en-US" altLang="zh-CN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𝐩</m:t>
                            </m:r>
                            <m:sSub>
                              <m:sSub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𝐇</m:t>
                                </m:r>
                              </m:e>
                              <m:sub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</m:sup>
                        </m:sSup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𝐩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𝐩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𝟏𝟒</m:t>
                        </m:r>
                      </m:sup>
                    </m:s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/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等体积的强酸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与弱碱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混合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25 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，若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，由于弱碱过量，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混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/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等体积的弱酸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与强碱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混合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25 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，若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，由于弱酸过量，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混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>
                <a:extLst>
                  <a:ext uri="{FF2B5EF4-FFF2-40B4-BE49-F238E27FC236}">
                    <a16:creationId xmlns:a16="http://schemas.microsoft.com/office/drawing/2014/main" id="{A2B4FA03-24E5-BFE3-3B66-22E09329C3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387611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436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A165A880-1678-B245-039E-0570F20028A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0854" y="655857"/>
                <a:ext cx="11485848" cy="5980740"/>
              </a:xfrm>
            </p:spPr>
            <p:txBody>
              <a:bodyPr/>
              <a:lstStyle/>
              <a:p>
                <a:pPr hangingPunct="0"/>
                <a:r>
                  <a:rPr lang="en-US" altLang="zh-CN" b="1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  </a:t>
                </a:r>
                <a:r>
                  <a:rPr lang="zh-CN" altLang="zh-CN" b="1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酸碱中和滴定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/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概念和原理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/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概念：依据中和反应，用已知浓度的酸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或碱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来测定未知浓度的碱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或酸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的方法。</a:t>
                </a:r>
                <a:endParaRPr lang="zh-CN" altLang="zh-CN" sz="1050" spc="-1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/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原理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/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在中和反应中，酸提供的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与碱提供的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之间的物质的量相等。即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baseline="-25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酸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baseline="30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baseline="-25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/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</m:t>
                            </m:r>
                          </m:e>
                          <m:sup>
                            <m:r>
                              <a:rPr lang="en-US" altLang="zh-CN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zh-CN" altLang="zh-CN" b="1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碱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zh-CN" altLang="zh-CN" b="1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酸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</m:t>
                            </m:r>
                          </m:e>
                          <m:sup>
                            <m:r>
                              <a:rPr lang="en-US" altLang="zh-CN" b="1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+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zh-CN" altLang="zh-CN" b="1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酸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zh-CN" altLang="zh-CN" b="1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碱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/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酸碱中和滴定的关键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/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准确测定参加反应的两种溶液的体积。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/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准确判断中和反应是否恰好反应完全。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A165A880-1678-B245-039E-0570F20028A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55857"/>
                <a:ext cx="11485848" cy="5980740"/>
              </a:xfrm>
              <a:blipFill>
                <a:blip r:embed="rId2"/>
                <a:stretch>
                  <a:fillRect l="-796" r="-849" b="-1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知识点4.EPS" descr="id:214749119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50533" y="800873"/>
            <a:ext cx="1428311" cy="384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244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50CA16A6-33EE-BA9E-E04D-83020D35F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32393"/>
          </a:xfrm>
        </p:spPr>
        <p:txBody>
          <a:bodyPr/>
          <a:lstStyle/>
          <a:p>
            <a:pPr hangingPunct="0"/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主要</a:t>
            </a:r>
            <a:r>
              <a:rPr lang="zh-CN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仪器</a:t>
            </a:r>
            <a:endParaRPr lang="en-US" altLang="zh-CN" sz="2300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/>
            <a:endParaRPr lang="en-US" altLang="zh-CN" sz="23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/>
            <a:endParaRPr lang="en-US" altLang="zh-CN" sz="2300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/>
            <a:endParaRPr lang="en-US" altLang="zh-CN" sz="23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/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仪器：</a:t>
            </a:r>
            <a:r>
              <a:rPr lang="zh-CN" altLang="zh-CN" sz="2300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滴定管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、铁架台、滴定管夹、锥形瓶、烧杯。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z="23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滴定管</a:t>
            </a:r>
            <a:r>
              <a:rPr lang="zh-CN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的刻度自上而下由小到大</a:t>
            </a:r>
            <a:r>
              <a:rPr lang="zh-CN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sz="2300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刻度</a:t>
            </a:r>
            <a:r>
              <a:rPr lang="en-US" altLang="zh-CN" sz="2300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3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最小</a:t>
            </a:r>
            <a:r>
              <a:rPr lang="zh-CN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刻度值线</a:t>
            </a:r>
            <a:r>
              <a:rPr lang="en-US" altLang="zh-CN" sz="2300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在上但未到最上端</a:t>
            </a:r>
            <a:r>
              <a:rPr lang="zh-CN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最大刻度值线在下</a:t>
            </a:r>
            <a:r>
              <a:rPr lang="zh-CN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但未到</a:t>
            </a:r>
            <a:r>
              <a:rPr lang="zh-CN" altLang="zh-CN" sz="23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活塞或</a:t>
            </a:r>
            <a:r>
              <a:rPr lang="zh-CN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阀处</a:t>
            </a:r>
            <a:r>
              <a:rPr lang="zh-CN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普通滴定管上刻度精确到</a:t>
            </a:r>
            <a:r>
              <a:rPr lang="en-US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0.1</a:t>
            </a:r>
            <a:r>
              <a:rPr lang="en-US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mL</a:t>
            </a:r>
            <a:r>
              <a:rPr lang="zh-CN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估读到</a:t>
            </a:r>
            <a:r>
              <a:rPr lang="en-US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0.01</a:t>
            </a:r>
            <a:r>
              <a:rPr lang="en-US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mL</a:t>
            </a:r>
            <a:r>
              <a:rPr lang="zh-CN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。在</a:t>
            </a:r>
            <a:r>
              <a:rPr lang="zh-CN" altLang="zh-CN" sz="2300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滴定管</a:t>
            </a:r>
            <a:r>
              <a:rPr lang="zh-CN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上端标注着适宜使用温度</a:t>
            </a:r>
            <a:r>
              <a:rPr lang="en-US" altLang="zh-CN" sz="2300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一般为</a:t>
            </a:r>
            <a:r>
              <a:rPr lang="en-US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℃)</a:t>
            </a:r>
            <a:r>
              <a:rPr lang="zh-CN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和有效容量</a:t>
            </a:r>
            <a:r>
              <a:rPr lang="en-US" altLang="zh-CN" sz="2300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又叫规格</a:t>
            </a:r>
            <a:r>
              <a:rPr lang="en-US" altLang="zh-CN" sz="2300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。因为上、下端各有一部分没有刻度</a:t>
            </a:r>
            <a:r>
              <a:rPr lang="zh-CN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滴定管的全部容积大于它的最大刻度值。上图中</a:t>
            </a:r>
            <a:r>
              <a:rPr lang="zh-CN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仪器</a:t>
            </a:r>
            <a:r>
              <a:rPr lang="en-US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是酸式滴定管</a:t>
            </a:r>
            <a:r>
              <a:rPr lang="zh-CN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仪器</a:t>
            </a:r>
            <a:r>
              <a:rPr lang="en-US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300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是碱式滴定管。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箭头右下.eps" descr="id:2147494562;FounderCES">
            <a:extLst>
              <a:ext uri="{FF2B5EF4-FFF2-40B4-BE49-F238E27FC236}">
                <a16:creationId xmlns:a16="http://schemas.microsoft.com/office/drawing/2014/main" id="{D60F8330-EA25-8E99-C6A7-D271B403CC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3953308"/>
            <a:ext cx="456167" cy="360040"/>
          </a:xfrm>
          <a:prstGeom prst="rect">
            <a:avLst/>
          </a:prstGeom>
        </p:spPr>
      </p:pic>
      <p:pic>
        <p:nvPicPr>
          <p:cNvPr id="7" name="mm650.jpg" descr="id:2147494555;FounderCES">
            <a:extLst>
              <a:ext uri="{FF2B5EF4-FFF2-40B4-BE49-F238E27FC236}">
                <a16:creationId xmlns:a16="http://schemas.microsoft.com/office/drawing/2014/main" id="{53588D1F-3998-3A22-9AC5-29D506C953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8834" y="1196752"/>
            <a:ext cx="2115797" cy="2297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8910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CF17E9F-ED6C-FEF9-790C-DF633D006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/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滴定管的使用方法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查漏：使用前先检查滴定管是否漏水。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润洗：用待盛液润洗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装液：将酸溶液或碱溶液加到相应的滴定管中，使液面位于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滴定管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刻度以上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mL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排气泡：酸式滴定管快速放液以赶走气泡；碱式滴定管将橡胶管向上弯曲，挤压玻璃球，赶走气泡。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调液面：在滴定管下放一烧杯，调节活塞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或玻璃球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，使滴定管尖嘴部分充满溶液，然后调节滴定管液面使其处于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刻度或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刻度以下的某一刻度，准确读取读数并记录。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mm650.jpg" descr="id:2147494555;FounderCES">
            <a:extLst>
              <a:ext uri="{FF2B5EF4-FFF2-40B4-BE49-F238E27FC236}">
                <a16:creationId xmlns:a16="http://schemas.microsoft.com/office/drawing/2014/main" id="{502AE5C2-29E8-6203-B231-38C87FEF43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5526" y="918809"/>
            <a:ext cx="2387628" cy="2592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4189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AC3105D-909F-1017-8C58-61CFC8C6AE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主要试剂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待测液；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标准液；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指示剂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一般用酚酞或甲基橙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常见酸碱指示剂的变色范围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EDC6916B-580E-11AF-5F22-F80494F6D1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0101165"/>
              </p:ext>
            </p:extLst>
          </p:nvPr>
        </p:nvGraphicFramePr>
        <p:xfrm>
          <a:off x="360854" y="2544672"/>
          <a:ext cx="11485848" cy="2125155"/>
        </p:xfrm>
        <a:graphic>
          <a:graphicData uri="http://schemas.openxmlformats.org/drawingml/2006/table">
            <a:tbl>
              <a:tblPr firstRow="1" firstCol="1" bandRow="1"/>
              <a:tblGrid>
                <a:gridCol w="1722877">
                  <a:extLst>
                    <a:ext uri="{9D8B030D-6E8A-4147-A177-3AD203B41FA5}">
                      <a16:colId xmlns:a16="http://schemas.microsoft.com/office/drawing/2014/main" val="1122726278"/>
                    </a:ext>
                  </a:extLst>
                </a:gridCol>
                <a:gridCol w="2499307">
                  <a:extLst>
                    <a:ext uri="{9D8B030D-6E8A-4147-A177-3AD203B41FA5}">
                      <a16:colId xmlns:a16="http://schemas.microsoft.com/office/drawing/2014/main" val="2818463599"/>
                    </a:ext>
                  </a:extLst>
                </a:gridCol>
                <a:gridCol w="4247480">
                  <a:extLst>
                    <a:ext uri="{9D8B030D-6E8A-4147-A177-3AD203B41FA5}">
                      <a16:colId xmlns:a16="http://schemas.microsoft.com/office/drawing/2014/main" val="928960190"/>
                    </a:ext>
                  </a:extLst>
                </a:gridCol>
                <a:gridCol w="3016184">
                  <a:extLst>
                    <a:ext uri="{9D8B030D-6E8A-4147-A177-3AD203B41FA5}">
                      <a16:colId xmlns:a16="http://schemas.microsoft.com/office/drawing/2014/main" val="238074767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指示剂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变色范围的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36809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石蕊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红色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紫色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蓝色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27676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酚酞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无色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浅红色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红色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65792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甲基橙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3.1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红色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3.1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4.4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橙色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4.4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黄色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2863390"/>
                  </a:ext>
                </a:extLst>
              </a:tr>
            </a:tbl>
          </a:graphicData>
        </a:graphic>
      </p:graphicFrame>
      <p:pic>
        <p:nvPicPr>
          <p:cNvPr id="4" name="图片 3">
            <a:extLst>
              <a:ext uri="{FF2B5EF4-FFF2-40B4-BE49-F238E27FC236}">
                <a16:creationId xmlns:a16="http://schemas.microsoft.com/office/drawing/2014/main" id="{B13E4490-4275-B720-CE1E-3F5B1DAB02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4872205"/>
            <a:ext cx="11485848" cy="1130246"/>
          </a:xfrm>
          <a:prstGeom prst="rect">
            <a:avLst/>
          </a:prstGeom>
        </p:spPr>
      </p:pic>
      <p:sp>
        <p:nvSpPr>
          <p:cNvPr id="5" name="内容占位符 1">
            <a:extLst>
              <a:ext uri="{FF2B5EF4-FFF2-40B4-BE49-F238E27FC236}">
                <a16:creationId xmlns:a16="http://schemas.microsoft.com/office/drawing/2014/main" id="{81A05A51-E76C-684C-775B-1DDDF273F4EF}"/>
              </a:ext>
            </a:extLst>
          </p:cNvPr>
          <p:cNvSpPr txBox="1">
            <a:spLocks/>
          </p:cNvSpPr>
          <p:nvPr/>
        </p:nvSpPr>
        <p:spPr bwMode="auto">
          <a:xfrm>
            <a:off x="360854" y="481440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使甲基橙变红的溶液显酸性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使石蕊变红的溶液显酸性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使酚酞变红的溶液显碱性。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名师点拨.EPS" descr="id:2147492483;FounderCES">
            <a:extLst>
              <a:ext uri="{FF2B5EF4-FFF2-40B4-BE49-F238E27FC236}">
                <a16:creationId xmlns:a16="http://schemas.microsoft.com/office/drawing/2014/main" id="{EE01AF85-30A7-67D1-A864-CF08E49F56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4872205"/>
            <a:ext cx="1997250" cy="467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532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E48C39E-E1DB-490C-E43B-5A7578BC0E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32393"/>
          </a:xfrm>
        </p:spPr>
        <p:txBody>
          <a:bodyPr/>
          <a:lstStyle/>
          <a:p>
            <a:pPr hangingPunct="0"/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实验操作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准备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滴定管：查漏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润洗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装液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排气泡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调液面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初始读数。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锥形瓶：水洗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装待测液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加指示剂。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滴定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左手控制活塞或玻璃球，右手摇动锥形瓶，眼睛注视锥形瓶内溶液颜色的变化。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终点判断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滴入</a:t>
            </a:r>
            <a:r>
              <a:rPr lang="zh-CN" altLang="zh-CN" sz="2300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最后半滴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标准液，指示剂变色，且在</a:t>
            </a:r>
            <a:r>
              <a:rPr lang="zh-CN" altLang="zh-CN" sz="2300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半分钟内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不变回原色，即为滴定终点。</a:t>
            </a:r>
            <a:endParaRPr lang="en-US" altLang="zh-CN" sz="23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sz="2300" b="1"/>
              <a:t>7</a:t>
            </a:r>
            <a:r>
              <a:rPr lang="en-US" altLang="zh-CN" sz="2300" b="1">
                <a:latin typeface="+mn-ea"/>
              </a:rPr>
              <a:t>.</a:t>
            </a:r>
            <a:r>
              <a:rPr lang="zh-CN" altLang="zh-CN" sz="2300" b="1">
                <a:latin typeface="黑体" panose="02010609060101010101" pitchFamily="49" charset="-122"/>
                <a:ea typeface="黑体" panose="02010609060101010101" pitchFamily="49" charset="-122"/>
              </a:rPr>
              <a:t>数据处理</a:t>
            </a:r>
            <a:endParaRPr lang="zh-CN" altLang="zh-CN" sz="23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534988" hangingPunct="0"/>
            <a:r>
              <a:rPr lang="zh-CN" altLang="zh-CN" sz="2300" b="1"/>
              <a:t>为减少实验误差，重复实验</a:t>
            </a:r>
            <a:r>
              <a:rPr lang="en-US" altLang="zh-CN" sz="2300" b="1"/>
              <a:t>2</a:t>
            </a:r>
            <a:r>
              <a:rPr lang="zh-CN" altLang="zh-CN" sz="2300" b="1"/>
              <a:t>～</a:t>
            </a:r>
            <a:r>
              <a:rPr lang="en-US" altLang="zh-CN" sz="2300" b="1"/>
              <a:t>3</a:t>
            </a:r>
            <a:r>
              <a:rPr lang="zh-CN" altLang="zh-CN" sz="2300" b="1"/>
              <a:t>次，求出所用标准溶液体积的平均值，然后再计算待测液的物质的量浓度。</a:t>
            </a:r>
            <a:endParaRPr lang="zh-CN" altLang="zh-CN" sz="2300"/>
          </a:p>
        </p:txBody>
      </p:sp>
    </p:spTree>
    <p:extLst>
      <p:ext uri="{BB962C8B-B14F-4D97-AF65-F5344CB8AC3E}">
        <p14:creationId xmlns:p14="http://schemas.microsoft.com/office/powerpoint/2010/main" val="34564463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8368C22-D456-0D94-E2AE-848DDB3D7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646" y="690806"/>
            <a:ext cx="11485848" cy="849528"/>
          </a:xfrm>
        </p:spPr>
        <p:txBody>
          <a:bodyPr/>
          <a:lstStyle/>
          <a:p>
            <a:pPr hangingPunct="0">
              <a:lnSpc>
                <a:spcPct val="130000"/>
              </a:lnSpc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中和滴定的误差分析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</a:pP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以用标准盐酸滴定待测氢氧化钠溶液为例：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3A169A8D-64FD-988D-03C4-CAF12DFDFC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6998997"/>
              </p:ext>
            </p:extLst>
          </p:nvPr>
        </p:nvGraphicFramePr>
        <p:xfrm>
          <a:off x="406574" y="1548166"/>
          <a:ext cx="11485848" cy="4968552"/>
        </p:xfrm>
        <a:graphic>
          <a:graphicData uri="http://schemas.openxmlformats.org/drawingml/2006/table">
            <a:tbl>
              <a:tblPr firstRow="1" firstCol="1" bandRow="1"/>
              <a:tblGrid>
                <a:gridCol w="936104">
                  <a:extLst>
                    <a:ext uri="{9D8B030D-6E8A-4147-A177-3AD203B41FA5}">
                      <a16:colId xmlns:a16="http://schemas.microsoft.com/office/drawing/2014/main" val="579101646"/>
                    </a:ext>
                  </a:extLst>
                </a:gridCol>
                <a:gridCol w="8208912">
                  <a:extLst>
                    <a:ext uri="{9D8B030D-6E8A-4147-A177-3AD203B41FA5}">
                      <a16:colId xmlns:a16="http://schemas.microsoft.com/office/drawing/2014/main" val="3056119800"/>
                    </a:ext>
                  </a:extLst>
                </a:gridCol>
                <a:gridCol w="2340832">
                  <a:extLst>
                    <a:ext uri="{9D8B030D-6E8A-4147-A177-3AD203B41FA5}">
                      <a16:colId xmlns:a16="http://schemas.microsoft.com/office/drawing/2014/main" val="2188549264"/>
                    </a:ext>
                  </a:extLst>
                </a:gridCol>
              </a:tblGrid>
              <a:tr h="41404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buNone/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步骤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buNone/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操作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buNone/>
                      </a:pPr>
                      <a:r>
                        <a:rPr lang="en-US" sz="20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NaOH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6108423"/>
                  </a:ext>
                </a:extLst>
              </a:tr>
              <a:tr h="414046"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buNone/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洗涤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buNone/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未用标准溶液润洗酸式滴定管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657" marR="1865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buNone/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偏高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6204779"/>
                  </a:ext>
                </a:extLst>
              </a:tr>
              <a:tr h="41404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buNone/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锥形瓶用待测溶液润洗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657" marR="1865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buNone/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偏高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7255523"/>
                  </a:ext>
                </a:extLst>
              </a:tr>
              <a:tr h="41404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buNone/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未用待测溶液润洗取用待测液的滴定管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657" marR="1865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buNone/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偏低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8282362"/>
                  </a:ext>
                </a:extLst>
              </a:tr>
              <a:tr h="41404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buNone/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锥形瓶洗净后瓶内还残留有少量蒸馏水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657" marR="1865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buNone/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无影响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0744039"/>
                  </a:ext>
                </a:extLst>
              </a:tr>
              <a:tr h="41404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buNone/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取液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buNone/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取碱液的滴定管尖嘴部分有气泡且取液结束前气泡消失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657" marR="1865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buNone/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偏低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2012759"/>
                  </a:ext>
                </a:extLst>
              </a:tr>
              <a:tr h="414046"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buNone/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滴定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buNone/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滴定完毕后立即读数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半分钟后颜色又变红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657" marR="1865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buNone/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偏低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4812471"/>
                  </a:ext>
                </a:extLst>
              </a:tr>
              <a:tr h="41404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buNone/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滴定前滴定管尖嘴部分有气泡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滴定后气泡消失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657" marR="1865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buNone/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偏高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0676977"/>
                  </a:ext>
                </a:extLst>
              </a:tr>
              <a:tr h="41404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buNone/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滴定过程中振荡时有液滴溅出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657" marR="1865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buNone/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偏低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1807447"/>
                  </a:ext>
                </a:extLst>
              </a:tr>
              <a:tr h="41404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buNone/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滴定过程中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向锥形瓶内加少量蒸馏水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657" marR="1865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buNone/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无影响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9513141"/>
                  </a:ext>
                </a:extLst>
              </a:tr>
              <a:tr h="414046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buNone/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读数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buNone/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滴定前仰视读数或滴定后俯视读数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657" marR="1865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buNone/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偏低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831308"/>
                  </a:ext>
                </a:extLst>
              </a:tr>
              <a:tr h="41404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buNone/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滴定前俯视读数或滴定后仰视读数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657" marR="1865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buNone/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偏高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65792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03303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2AB162-8FB9-7DED-7572-281042A576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F54431B2-333A-4EB0-76C7-D8B0D96210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554" y="855295"/>
            <a:ext cx="11495147" cy="4454233"/>
          </a:xfrm>
          <a:prstGeom prst="rect">
            <a:avLst/>
          </a:prstGeom>
        </p:spPr>
      </p:pic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8A95C95-B4D4-BC69-2D94-40D0F89E08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82288"/>
            <a:ext cx="11485848" cy="4454233"/>
          </a:xfrm>
        </p:spPr>
        <p:txBody>
          <a:bodyPr/>
          <a:lstStyle/>
          <a:p>
            <a:pPr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酸碱中和滴定时的注意事项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中和滴定实验中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滴定管必须润洗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锥形瓶不能润洗。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强酸与强碱相互滴定时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指示剂既可选用甲基橙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也可选用酚酞。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石蕊颜色变化不明显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变色范围广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一般不用作中和滴定的指示剂。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强酸与弱碱相互滴定时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应选用甲基橙作指示剂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强碱与弱酸相互滴定时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应选用酚酞作指示剂。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当滴入最后半滴标准液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指示剂颜色发生变化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必须保证半分钟内不恢复原来的颜色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才达到滴定终点。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顿有所悟.EPS" descr="id:2147491297;FounderCES">
            <a:extLst>
              <a:ext uri="{FF2B5EF4-FFF2-40B4-BE49-F238E27FC236}">
                <a16:creationId xmlns:a16="http://schemas.microsoft.com/office/drawing/2014/main" id="{077E1B72-47F4-A25E-5D04-AFCBAFA4444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927304"/>
            <a:ext cx="1650365" cy="36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9220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535C9A0-9AB8-E76D-777A-1D487B9E8F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502368"/>
            <a:ext cx="11485848" cy="4803366"/>
          </a:xfrm>
        </p:spPr>
        <p:txBody>
          <a:bodyPr/>
          <a:lstStyle/>
          <a:p>
            <a:pPr hangingPunct="0"/>
            <a:r>
              <a:rPr lang="en-US" altLang="zh-CN" sz="2300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z="2300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水电离出的</a:t>
            </a:r>
            <a:r>
              <a:rPr lang="en-US" altLang="zh-CN" sz="2300" b="1" i="1">
                <a:solidFill>
                  <a:srgbClr val="00A45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b="1">
                <a:solidFill>
                  <a:srgbClr val="00A45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>
                <a:solidFill>
                  <a:srgbClr val="00A45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sz="2300" b="1" baseline="30000">
                <a:solidFill>
                  <a:srgbClr val="00A45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300" b="1">
                <a:solidFill>
                  <a:srgbClr val="00A45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2300" b="1" i="1">
                <a:solidFill>
                  <a:srgbClr val="00A45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b="1">
                <a:solidFill>
                  <a:srgbClr val="00A45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>
                <a:solidFill>
                  <a:srgbClr val="00A45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sz="2300" b="1" baseline="30000">
                <a:solidFill>
                  <a:srgbClr val="00A45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300" b="1">
                <a:solidFill>
                  <a:srgbClr val="00A45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的计算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sz="2300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sz="2300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表达式中</a:t>
            </a:r>
            <a:r>
              <a:rPr lang="en-US" altLang="zh-CN" sz="2300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sz="23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300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sz="23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均</a:t>
            </a:r>
            <a:r>
              <a:rPr lang="zh-CN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zh-CN" altLang="zh-CN" sz="2300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整个溶液中所有</a:t>
            </a:r>
            <a:r>
              <a:rPr lang="en-US" altLang="zh-CN" sz="2300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</a:rPr>
              <a:t>H</a:t>
            </a:r>
            <a:r>
              <a:rPr lang="zh-CN" altLang="zh-CN" sz="2300" b="1" baseline="30000">
                <a:solidFill>
                  <a:srgbClr val="000000"/>
                </a:solidFill>
                <a:highlight>
                  <a:srgbClr val="FFFF00"/>
                </a:highlight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300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300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</a:rPr>
              <a:t>OH</a:t>
            </a:r>
            <a:r>
              <a:rPr lang="zh-CN" altLang="zh-CN" sz="2300" b="1" baseline="30000">
                <a:solidFill>
                  <a:srgbClr val="000000"/>
                </a:solidFill>
                <a:highlight>
                  <a:srgbClr val="FFFF00"/>
                </a:highlight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总物质的量浓度。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sz="2300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酸溶液中</a:t>
            </a:r>
            <a:r>
              <a:rPr lang="en-US" altLang="zh-CN" sz="2300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sz="2300" b="1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sz="2300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全部由水电离产生，</a:t>
            </a:r>
            <a:r>
              <a:rPr lang="en-US" altLang="zh-CN" sz="2300" b="1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sz="2300" b="1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300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300" b="1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300" b="1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酸</a:t>
            </a:r>
            <a:r>
              <a:rPr lang="en-US" altLang="zh-CN" sz="2300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sz="2300" b="1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300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300" b="1" spc="-1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300" b="1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en-US" altLang="zh-CN" sz="2300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sz="2300" b="1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300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sz="2300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忽略水电离出的</a:t>
            </a:r>
            <a:r>
              <a:rPr lang="en-US" altLang="zh-CN" sz="2300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sz="2300" b="1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300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的浓度</a:t>
            </a:r>
            <a:r>
              <a:rPr lang="en-US" altLang="zh-CN" sz="2300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sz="2300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300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碱溶液中</a:t>
            </a:r>
            <a:r>
              <a:rPr lang="en-US" altLang="zh-CN" sz="2300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sz="2300" b="1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300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全部由水电离产生，</a:t>
            </a:r>
            <a:r>
              <a:rPr lang="en-US" altLang="zh-CN" sz="2300" b="1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sz="2300" b="1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300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300" b="1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300" b="1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en-US" altLang="zh-CN" sz="2300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sz="2300" b="1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300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300" b="1" spc="-1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300" b="1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碱</a:t>
            </a:r>
            <a:r>
              <a:rPr lang="en-US" altLang="zh-CN" sz="2300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sz="2300" b="1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300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sz="2300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忽略水电离出的</a:t>
            </a:r>
            <a:r>
              <a:rPr lang="en-US" altLang="zh-CN" sz="2300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sz="2300" b="1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sz="2300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的浓度</a:t>
            </a:r>
            <a:r>
              <a:rPr lang="en-US" altLang="zh-CN" sz="2300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不同溶液中，</a:t>
            </a:r>
            <a:r>
              <a:rPr lang="en-US" altLang="zh-CN" sz="2300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sz="23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300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sz="23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可能不同，</a:t>
            </a:r>
            <a:r>
              <a:rPr lang="zh-CN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</a:t>
            </a:r>
            <a:r>
              <a:rPr lang="zh-CN" altLang="zh-CN" sz="2300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任何溶液中水电离出的</a:t>
            </a:r>
            <a:r>
              <a:rPr lang="en-US" altLang="zh-CN" sz="2300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sz="2300" b="1">
                <a:solidFill>
                  <a:srgbClr val="000000"/>
                </a:solidFill>
                <a:highlight>
                  <a:srgbClr val="FFFF00"/>
                </a:highlight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</a:rPr>
              <a:t>H</a:t>
            </a:r>
            <a:r>
              <a:rPr lang="zh-CN" altLang="zh-CN" sz="2300" b="1" baseline="30000">
                <a:solidFill>
                  <a:srgbClr val="000000"/>
                </a:solidFill>
                <a:highlight>
                  <a:srgbClr val="FFFF00"/>
                </a:highlight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300" b="1">
                <a:solidFill>
                  <a:srgbClr val="000000"/>
                </a:solidFill>
                <a:highlight>
                  <a:srgbClr val="FFFF00"/>
                </a:highlight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与水电离出的</a:t>
            </a:r>
            <a:r>
              <a:rPr lang="en-US" altLang="zh-CN" sz="2300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sz="2300" b="1">
                <a:solidFill>
                  <a:srgbClr val="000000"/>
                </a:solidFill>
                <a:highlight>
                  <a:srgbClr val="FFFF00"/>
                </a:highlight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</a:rPr>
              <a:t>OH</a:t>
            </a:r>
            <a:r>
              <a:rPr lang="zh-CN" altLang="zh-CN" sz="2300" b="1" baseline="30000">
                <a:solidFill>
                  <a:srgbClr val="000000"/>
                </a:solidFill>
                <a:highlight>
                  <a:srgbClr val="FFFF00"/>
                </a:highlight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300" b="1">
                <a:solidFill>
                  <a:srgbClr val="000000"/>
                </a:solidFill>
                <a:highlight>
                  <a:srgbClr val="FFFF00"/>
                </a:highlight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一定相等。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常温下，由水电离出的</a:t>
            </a:r>
            <a:r>
              <a:rPr lang="en-US" altLang="zh-CN" sz="2300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300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sz="23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2300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300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sz="23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3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3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sz="23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3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时，可能是加酸或加碱等抑制了水的电离。如常温下，由水电离出的</a:t>
            </a:r>
            <a:r>
              <a:rPr lang="en-US" altLang="zh-CN" sz="2300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sz="23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3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3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sz="23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3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的溶液可能呈酸性也可能呈碱性，溶液的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0959" y="829238"/>
            <a:ext cx="5948493" cy="566849"/>
          </a:xfrm>
          <a:prstGeom prst="rect">
            <a:avLst/>
          </a:prstGeom>
        </p:spPr>
      </p:pic>
      <p:pic>
        <p:nvPicPr>
          <p:cNvPr id="5" name="要点1.EPS" descr="id:214749124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3606" y="1657137"/>
            <a:ext cx="948690" cy="33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3350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1EC537E-B762-E648-537D-74C8031B80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已知在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时水的离子积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，下列溶液的温度均为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。其中说法正确的是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0.005mol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的硫酸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0.001mol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0.005mol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的硫酸与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0.01mol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溶液等体积混合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混合溶液的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溶液显酸性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完全中和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的硫酸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071" y="876537"/>
            <a:ext cx="1186153" cy="40101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575" y="4700301"/>
            <a:ext cx="1046020" cy="42329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EDEF7F6A-2E8B-BE8F-C24F-65A6C19170D8}"/>
              </a:ext>
            </a:extLst>
          </p:cNvPr>
          <p:cNvSpPr txBox="1"/>
          <p:nvPr/>
        </p:nvSpPr>
        <p:spPr>
          <a:xfrm>
            <a:off x="1449595" y="4661928"/>
            <a:ext cx="60930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9656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内容占位符 6">
                <a:extLst>
                  <a:ext uri="{FF2B5EF4-FFF2-40B4-BE49-F238E27FC236}">
                    <a16:creationId xmlns:a16="http://schemas.microsoft.com/office/drawing/2014/main" id="{5BA2A7D0-A62B-9649-94A8-32B442D8A37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0854" y="1395261"/>
                <a:ext cx="11485848" cy="5170646"/>
              </a:xfrm>
            </p:spPr>
            <p:txBody>
              <a:bodyPr/>
              <a:lstStyle/>
              <a:p>
                <a:pPr indent="1612900" hangingPunct="0"/>
                <a:r>
                  <a:rPr lang="zh-CN" altLang="zh-CN" sz="2200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水</a:t>
                </a:r>
                <a:r>
                  <a:rPr lang="zh-CN" altLang="zh-CN" sz="2200" b="1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的电离</a:t>
                </a:r>
                <a:endParaRPr lang="zh-CN" altLang="zh-CN" sz="2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/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水的电离</a:t>
                </a:r>
                <a:endParaRPr lang="zh-CN" altLang="zh-CN" sz="2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/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水是一种极弱的电解质。</a:t>
                </a:r>
                <a:endParaRPr lang="zh-CN" altLang="zh-CN" sz="2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/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水的电离方程式为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000" spc="-5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⥫</m:t>
                    </m:r>
                    <m:r>
                      <m:rPr>
                        <m:nor/>
                      </m:rPr>
                      <a:rPr lang="en-US" altLang="zh-CN" sz="20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⥬</m:t>
                    </m:r>
                  </m:oMath>
                </a14:m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sz="22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sz="22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，简写为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000" spc="-5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⥫</m:t>
                    </m:r>
                    <m:r>
                      <m:rPr>
                        <m:nor/>
                      </m:rPr>
                      <a:rPr lang="en-US" altLang="zh-CN" sz="20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⥬</m:t>
                    </m:r>
                  </m:oMath>
                </a14:m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sz="22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sz="22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/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水的电离是</a:t>
                </a:r>
                <a:r>
                  <a:rPr lang="zh-CN" altLang="zh-CN" sz="2200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吸热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过程。</a:t>
                </a:r>
                <a:endParaRPr lang="zh-CN" altLang="zh-CN" sz="2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/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水的离子积常数</a:t>
                </a:r>
                <a:endParaRPr lang="zh-CN" altLang="zh-CN" sz="2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/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表达式：</a:t>
                </a:r>
                <a:r>
                  <a:rPr lang="en-US" altLang="zh-CN" sz="2200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sz="2200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200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sz="2200" b="1" baseline="30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200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2200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200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sz="2200" b="1" baseline="30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200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/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影响因素：</a:t>
                </a:r>
                <a:r>
                  <a:rPr lang="en-US" altLang="zh-CN" sz="2200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sz="2200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只受温度的影响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，不受溶液酸碱性的影响。温度不变，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不变。随着温度</a:t>
                </a:r>
                <a:r>
                  <a:rPr lang="zh-CN" altLang="zh-CN" sz="2200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的升高，</a:t>
                </a:r>
                <a:r>
                  <a:rPr lang="en-US" altLang="zh-CN" sz="2200" b="1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sz="2200" b="1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sz="2200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增大。如常温下，水的离子积常数</a:t>
                </a:r>
                <a:r>
                  <a:rPr lang="en-US" altLang="zh-CN" sz="2200" b="1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sz="2200" b="1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sz="2200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1.0</a:t>
                </a:r>
                <a:r>
                  <a:rPr lang="en-US" altLang="zh-CN" sz="2200" b="1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200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sz="2200" b="1" spc="-10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200" b="1" spc="-10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14</a:t>
                </a:r>
                <a:r>
                  <a:rPr lang="zh-CN" altLang="zh-CN" sz="2200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；而</a:t>
                </a:r>
                <a:r>
                  <a:rPr lang="en-US" altLang="zh-CN" sz="2200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 </a:t>
                </a:r>
                <a:r>
                  <a:rPr lang="en-US" altLang="zh-CN" sz="2200" b="1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 sz="2200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</a:t>
                </a:r>
                <a:r>
                  <a:rPr lang="en-US" altLang="zh-CN" sz="2200" b="1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sz="2200" b="1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sz="2200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5.45</a:t>
                </a:r>
                <a:r>
                  <a:rPr lang="en-US" altLang="zh-CN" sz="2200" b="1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200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sz="2200" b="1" spc="-10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200" b="1" spc="-10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13</a:t>
                </a:r>
                <a:r>
                  <a:rPr lang="zh-CN" altLang="zh-CN" sz="2200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200" spc="-1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/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适用范围：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适用于</a:t>
                </a:r>
                <a:r>
                  <a:rPr lang="zh-CN" altLang="zh-CN" sz="2200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纯水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及</a:t>
                </a:r>
                <a:r>
                  <a:rPr lang="zh-CN" altLang="zh-CN" sz="2200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稀的电解质水溶液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内容占位符 6">
                <a:extLst>
                  <a:ext uri="{FF2B5EF4-FFF2-40B4-BE49-F238E27FC236}">
                    <a16:creationId xmlns:a16="http://schemas.microsoft.com/office/drawing/2014/main" id="{5BA2A7D0-A62B-9649-94A8-32B442D8A37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395261"/>
                <a:ext cx="11485848" cy="5170646"/>
              </a:xfrm>
              <a:blipFill>
                <a:blip r:embed="rId2"/>
                <a:stretch>
                  <a:fillRect l="-690" r="-690" b="-2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6814" y="794589"/>
            <a:ext cx="6935079" cy="6440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854" y="1496914"/>
            <a:ext cx="1536380" cy="461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6595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3">
                <a:extLst>
                  <a:ext uri="{FF2B5EF4-FFF2-40B4-BE49-F238E27FC236}">
                    <a16:creationId xmlns:a16="http://schemas.microsoft.com/office/drawing/2014/main" id="{58B32C19-64F2-D6B8-3DD0-5A610C155BE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396716"/>
              </a:xfrm>
            </p:spPr>
            <p:txBody>
              <a:bodyPr/>
              <a:lstStyle/>
              <a:p>
                <a:pPr hangingPunct="0"/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0.005mol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spc="-10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spc="-10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的硫酸中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spc="-10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0.01mol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spc="-10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spc="-10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＝－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lg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spc="-10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＝－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lg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0.01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b="1" spc="-1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0.001mol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0.001mol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𝑲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</m:t>
                            </m:r>
                          </m:e>
                          <m:sup>
                            <m:r>
                              <a:rPr lang="en-US" altLang="zh-CN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endPara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en-US" altLang="zh-CN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en-US" altLang="zh-CN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0.005mol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的硫酸与</a:t>
                </a:r>
                <a:endPara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/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0.01mol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spc="-10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spc="-10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溶液等体积混合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wavy" spc="-10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溶液呈中性</a:t>
                </a:r>
                <a:r>
                  <a:rPr lang="zh-CN" altLang="zh-CN" b="1" u="wavy" spc="-10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u="wavy" spc="-10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 u="wavy" spc="-10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u="wavy" spc="-10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的硫酸中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spc="-1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/>
                <a:r>
                  <a:rPr lang="en-US" altLang="zh-CN" b="1" i="1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                                                  </a:t>
                </a:r>
                <a:r>
                  <a:rPr lang="en-US" altLang="zh-CN" b="1" i="1" smtClean="0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smtClean="0">
                    <a:solidFill>
                      <a:srgbClr val="00AEEF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mtClean="0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AEEF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𝑲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</m:t>
                            </m:r>
                          </m:sub>
                        </m:sSub>
                      </m:e>
                    </m:rad>
                  </m:oMath>
                </a14:m>
                <a:r>
                  <a:rPr lang="zh-CN" altLang="zh-CN" b="1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 baseline="30000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b="1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>
                    <a:solidFill>
                      <a:srgbClr val="00AEEF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AEEF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/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二者完全中和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需要溶液的体积相等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内容占位符 3">
                <a:extLst>
                  <a:ext uri="{FF2B5EF4-FFF2-40B4-BE49-F238E27FC236}">
                    <a16:creationId xmlns:a16="http://schemas.microsoft.com/office/drawing/2014/main" id="{58B32C19-64F2-D6B8-3DD0-5A610C155BE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396716"/>
              </a:xfrm>
              <a:blipFill>
                <a:blip r:embed="rId2"/>
                <a:stretch>
                  <a:fillRect l="-796" r="-849" b="-6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864615"/>
            <a:ext cx="999732" cy="409339"/>
          </a:xfrm>
          <a:prstGeom prst="rect">
            <a:avLst/>
          </a:prstGeom>
        </p:spPr>
      </p:pic>
      <p:pic>
        <p:nvPicPr>
          <p:cNvPr id="3" name="箭头右下.eps" descr="id:2147494627;FounderCES">
            <a:extLst>
              <a:ext uri="{FF2B5EF4-FFF2-40B4-BE49-F238E27FC236}">
                <a16:creationId xmlns:a16="http://schemas.microsoft.com/office/drawing/2014/main" id="{39649AD0-0517-1723-D782-C6842547E0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1150" y="3284984"/>
            <a:ext cx="504056" cy="39783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1554" y="5153697"/>
            <a:ext cx="11495147" cy="1057239"/>
          </a:xfrm>
          <a:prstGeom prst="rect">
            <a:avLst/>
          </a:prstGeom>
        </p:spPr>
      </p:pic>
      <p:sp>
        <p:nvSpPr>
          <p:cNvPr id="5" name="内容占位符 2">
            <a:extLst>
              <a:ext uri="{FF2B5EF4-FFF2-40B4-BE49-F238E27FC236}">
                <a16:creationId xmlns:a16="http://schemas.microsoft.com/office/drawing/2014/main" id="{EFE945FF-86A2-6839-0692-151E0145AB9E}"/>
              </a:ext>
            </a:extLst>
          </p:cNvPr>
          <p:cNvSpPr txBox="1">
            <a:spLocks/>
          </p:cNvSpPr>
          <p:nvPr/>
        </p:nvSpPr>
        <p:spPr bwMode="auto">
          <a:xfrm>
            <a:off x="360854" y="50806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任何水溶液中都有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溶液的酸碱性取决于溶液中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的相对大小。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顿有所悟.EPS" descr="id:2147491297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06574" y="5225706"/>
            <a:ext cx="1650365" cy="36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492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1F1F75EB-1A63-8256-2FBA-6916BFBA1E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/>
            <a:r>
              <a:rPr lang="en-US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溶液的稀释与</a:t>
            </a:r>
            <a:r>
              <a:rPr lang="en-US" altLang="zh-CN" b="1">
                <a:solidFill>
                  <a:srgbClr val="00A45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酸、碱溶液稀释时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的变化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2.EPS" descr="id:21474913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952500" cy="334010"/>
          </a:xfrm>
          <a:prstGeom prst="rect">
            <a:avLst/>
          </a:prstGeom>
        </p:spPr>
      </p:pic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4FCD8739-CDB9-5684-1045-733A7831AE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346837"/>
              </p:ext>
            </p:extLst>
          </p:nvPr>
        </p:nvGraphicFramePr>
        <p:xfrm>
          <a:off x="406574" y="1916832"/>
          <a:ext cx="11440129" cy="3061731"/>
        </p:xfrm>
        <a:graphic>
          <a:graphicData uri="http://schemas.openxmlformats.org/drawingml/2006/table">
            <a:tbl>
              <a:tblPr firstRow="1" firstCol="1" bandRow="1"/>
              <a:tblGrid>
                <a:gridCol w="2160240">
                  <a:extLst>
                    <a:ext uri="{9D8B030D-6E8A-4147-A177-3AD203B41FA5}">
                      <a16:colId xmlns:a16="http://schemas.microsoft.com/office/drawing/2014/main" val="1658231571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2266015704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1890734140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1233373261"/>
                    </a:ext>
                  </a:extLst>
                </a:gridCol>
                <a:gridCol w="2295113">
                  <a:extLst>
                    <a:ext uri="{9D8B030D-6E8A-4147-A177-3AD203B41FA5}">
                      <a16:colId xmlns:a16="http://schemas.microsoft.com/office/drawing/2014/main" val="3410961646"/>
                    </a:ext>
                  </a:extLst>
                </a:gridCol>
              </a:tblGrid>
              <a:tr h="595109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酸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碱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7661595"/>
                  </a:ext>
                </a:extLst>
              </a:tr>
              <a:tr h="59510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弱酸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强酸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弱碱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强碱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9947876"/>
                  </a:ext>
                </a:extLst>
              </a:tr>
              <a:tr h="1276404"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稀释至原体积的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400" b="1" i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倍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5885198"/>
                  </a:ext>
                </a:extLst>
              </a:tr>
              <a:tr h="59510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无限稀释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趋近于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但不会等于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95137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9111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7B0BA0C6-0FAC-C192-59CE-C3011BA9BD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/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酸、碱溶液稀释时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的变化图像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相等的酸或碱溶液稀释过程中溶液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的变化示意图。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/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/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/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/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/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/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的强酸与弱酸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强碱与弱碱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加水稀释相同的倍数，强酸或强碱的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变化程度大；加水稀释到相同的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，弱酸或弱碱加入的水多。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mm638.jpg" descr="id:2147494663;FounderCES">
            <a:extLst>
              <a:ext uri="{FF2B5EF4-FFF2-40B4-BE49-F238E27FC236}">
                <a16:creationId xmlns:a16="http://schemas.microsoft.com/office/drawing/2014/main" id="{3D0DA38E-C4E5-75EC-FA40-856F3D358A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8823" y="2132856"/>
            <a:ext cx="5612765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6259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E657F3AF-7596-DB29-82D0-860154FE9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/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物质的量浓度相等的酸或碱溶液稀释过程中溶液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的变化示意图。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/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/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/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/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/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/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无论是物质的量浓度相等还是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相等，加水稀释相同倍数，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变化程度大的都是强酸或强碱。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mm639.jpg" descr="id:2147494670;FounderCES">
            <a:extLst>
              <a:ext uri="{FF2B5EF4-FFF2-40B4-BE49-F238E27FC236}">
                <a16:creationId xmlns:a16="http://schemas.microsoft.com/office/drawing/2014/main" id="{25736C45-3494-E795-02CA-0D8F92B81A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0910" y="1657647"/>
            <a:ext cx="5507543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2371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A48B800A-9053-26E0-088C-E2FB25EC4C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/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贵州贵阳六校联盟高二联考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</a:p>
          <a:p>
            <a:pPr hangingPunct="0"/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两种碱溶液各</a:t>
            </a:r>
            <a:r>
              <a:rPr lang="en-US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mL</a:t>
            </a: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，分别加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水稀释到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1 000 mL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与溶液体积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如图所示，下列说法正确的是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两种碱的物质的量浓度一定相等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稀释后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溶液的碱性比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溶液的碱性强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完全中和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两种溶液时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消耗同浓度盐酸的体积关系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都是弱碱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24典例2.EPS" descr="id:2147492653;FounderCES">
            <a:extLst>
              <a:ext uri="{FF2B5EF4-FFF2-40B4-BE49-F238E27FC236}">
                <a16:creationId xmlns:a16="http://schemas.microsoft.com/office/drawing/2014/main" id="{998FE7EE-51D7-30C4-0569-4E96DEC537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229" y="899928"/>
            <a:ext cx="1167995" cy="375767"/>
          </a:xfrm>
          <a:prstGeom prst="rect">
            <a:avLst/>
          </a:prstGeom>
        </p:spPr>
      </p:pic>
      <p:pic>
        <p:nvPicPr>
          <p:cNvPr id="3" name="wht50.jpg" descr="id:2147494684;FounderCES">
            <a:extLst>
              <a:ext uri="{FF2B5EF4-FFF2-40B4-BE49-F238E27FC236}">
                <a16:creationId xmlns:a16="http://schemas.microsoft.com/office/drawing/2014/main" id="{45072122-86EE-6BD1-2522-AE48D81882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0814" y="980728"/>
            <a:ext cx="3032263" cy="18810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FC764048-3F69-8231-BC5B-E5B8AA42468A}"/>
              </a:ext>
            </a:extLst>
          </p:cNvPr>
          <p:cNvSpPr txBox="1"/>
          <p:nvPr/>
        </p:nvSpPr>
        <p:spPr>
          <a:xfrm>
            <a:off x="1433249" y="4688304"/>
            <a:ext cx="60930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EBFE8E37-3789-9C99-8ECA-45B177D0E4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229" y="4705888"/>
            <a:ext cx="1046020" cy="423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816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1E306FE-3337-35E2-A5F3-CDC0A77313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algn="dist"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两种碱的强弱不同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相同时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物质的量浓度不相同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稀释后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溶液的碱性比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溶液的碱性弱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的碱性大于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相同时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溶液的浓度小于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溶液的浓度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完全中和体积相同的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消耗同浓度盐酸的体积关系为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的强碱稀释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倍后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如果是弱碱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因存在电离平衡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稀释后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即若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都是弱碱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4817387-544C-6060-1FA1-934EF166FD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929" y="854296"/>
            <a:ext cx="1046020" cy="42829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840" y="4167664"/>
            <a:ext cx="11386998" cy="629488"/>
          </a:xfrm>
          <a:prstGeom prst="rect">
            <a:avLst/>
          </a:prstGeom>
        </p:spPr>
      </p:pic>
      <p:sp>
        <p:nvSpPr>
          <p:cNvPr id="5" name="内容占位符 4">
            <a:extLst>
              <a:ext uri="{FF2B5EF4-FFF2-40B4-BE49-F238E27FC236}">
                <a16:creationId xmlns:a16="http://schemas.microsoft.com/office/drawing/2014/main" id="{8A6C94E6-4137-0C94-4B59-35E2CECC1C26}"/>
              </a:ext>
            </a:extLst>
          </p:cNvPr>
          <p:cNvSpPr txBox="1">
            <a:spLocks/>
          </p:cNvSpPr>
          <p:nvPr/>
        </p:nvSpPr>
        <p:spPr bwMode="auto">
          <a:xfrm>
            <a:off x="360854" y="414908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相同的强碱和弱碱溶液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稀释相同倍数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变化大的是强碱。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DA3AB66-9C35-6E58-AC40-22B3BE33554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3F2E7"/>
              </a:clrFrom>
              <a:clrTo>
                <a:srgbClr val="E3F2E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5" y="4211624"/>
            <a:ext cx="1998274" cy="48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20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94513"/>
            <a:ext cx="11485848" cy="3868609"/>
          </a:xfrm>
          <a:prstGeom prst="rect">
            <a:avLst/>
          </a:prstGeom>
        </p:spPr>
      </p:pic>
      <p:sp>
        <p:nvSpPr>
          <p:cNvPr id="5" name="内容占位符 4">
            <a:extLst>
              <a:ext uri="{FF2B5EF4-FFF2-40B4-BE49-F238E27FC236}">
                <a16:creationId xmlns:a16="http://schemas.microsoft.com/office/drawing/2014/main" id="{5858F010-DE50-733E-BC4D-E4711DA44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62887"/>
            <a:ext cx="11485848" cy="3900235"/>
          </a:xfrm>
        </p:spPr>
        <p:txBody>
          <a:bodyPr/>
          <a:lstStyle/>
          <a:p>
            <a:pPr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理解水的电离平衡时应注意的几个问题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水的离子积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不仅适用于纯水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也适用于酸、碱、盐的稀溶液。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只与温度有关。因为水的电离是吸热过程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所以温度升高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增大。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在不同溶液中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可能不同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但由水电离出的</a:t>
            </a:r>
            <a:r>
              <a:rPr lang="en-US" altLang="zh-CN" b="1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常温下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由水电离出的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小于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可能是因为加酸、加碱或加部分酸式盐抑制了水的电离。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名师点拨.EPS" descr="id:2147492483;FounderCES">
            <a:extLst>
              <a:ext uri="{FF2B5EF4-FFF2-40B4-BE49-F238E27FC236}">
                <a16:creationId xmlns:a16="http://schemas.microsoft.com/office/drawing/2014/main" id="{418796B7-43F1-6822-5F95-955779D2DD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894513"/>
            <a:ext cx="1997250" cy="467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002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>
            <a:extLst>
              <a:ext uri="{FF2B5EF4-FFF2-40B4-BE49-F238E27FC236}">
                <a16:creationId xmlns:a16="http://schemas.microsoft.com/office/drawing/2014/main" id="{4D32677E-A58A-4DAA-012B-ECFEC63517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/>
            <a:r>
              <a:rPr lang="en-US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溶液的酸碱性与</a:t>
            </a:r>
            <a:r>
              <a:rPr lang="en-US" altLang="zh-CN" b="1">
                <a:solidFill>
                  <a:srgbClr val="00A45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溶液的酸碱性与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的关系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任何水溶液中都有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溶液酸碱性的判断：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818485"/>
            <a:ext cx="1588693" cy="500939"/>
          </a:xfrm>
          <a:prstGeom prst="rect">
            <a:avLst/>
          </a:prstGeom>
        </p:spPr>
      </p:pic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24184FAB-B026-67FC-3EE4-C276F24A34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163995"/>
              </p:ext>
            </p:extLst>
          </p:nvPr>
        </p:nvGraphicFramePr>
        <p:xfrm>
          <a:off x="406573" y="3016227"/>
          <a:ext cx="11422985" cy="2103120"/>
        </p:xfrm>
        <a:graphic>
          <a:graphicData uri="http://schemas.openxmlformats.org/drawingml/2006/table">
            <a:tbl>
              <a:tblPr firstRow="1" firstCol="1" bandRow="1"/>
              <a:tblGrid>
                <a:gridCol w="2133814">
                  <a:extLst>
                    <a:ext uri="{9D8B030D-6E8A-4147-A177-3AD203B41FA5}">
                      <a16:colId xmlns:a16="http://schemas.microsoft.com/office/drawing/2014/main" val="2952017151"/>
                    </a:ext>
                  </a:extLst>
                </a:gridCol>
                <a:gridCol w="3626827">
                  <a:extLst>
                    <a:ext uri="{9D8B030D-6E8A-4147-A177-3AD203B41FA5}">
                      <a16:colId xmlns:a16="http://schemas.microsoft.com/office/drawing/2014/main" val="909930867"/>
                    </a:ext>
                  </a:extLst>
                </a:gridCol>
                <a:gridCol w="5662344">
                  <a:extLst>
                    <a:ext uri="{9D8B030D-6E8A-4147-A177-3AD203B41FA5}">
                      <a16:colId xmlns:a16="http://schemas.microsoft.com/office/drawing/2014/main" val="1232883976"/>
                    </a:ext>
                  </a:extLst>
                </a:gridCol>
              </a:tblGrid>
              <a:tr h="28321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体系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本质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常温下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3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3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的范围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623328"/>
                  </a:ext>
                </a:extLst>
              </a:tr>
              <a:tr h="28321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酸性溶液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en-US" sz="23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3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3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r>
                        <a:rPr lang="zh-CN" sz="23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en-US" sz="23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3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3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3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mol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zh-CN" sz="23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3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8335530"/>
                  </a:ext>
                </a:extLst>
              </a:tr>
              <a:tr h="28321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中性溶液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en-US" sz="23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3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3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r>
                        <a:rPr lang="zh-CN" sz="23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en-US" sz="23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3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3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3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mol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zh-CN" sz="23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3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3562566"/>
                  </a:ext>
                </a:extLst>
              </a:tr>
              <a:tr h="28321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碱性溶液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en-US" sz="23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3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3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r>
                        <a:rPr lang="zh-CN" sz="23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</a:pPr>
                      <a:r>
                        <a:rPr lang="en-US" sz="23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3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3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3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mol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zh-CN" sz="23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3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6588636"/>
                  </a:ext>
                </a:extLst>
              </a:tr>
            </a:tbl>
          </a:graphicData>
        </a:graphic>
      </p:graphicFrame>
      <p:pic>
        <p:nvPicPr>
          <p:cNvPr id="4" name="图片 3">
            <a:extLst>
              <a:ext uri="{FF2B5EF4-FFF2-40B4-BE49-F238E27FC236}">
                <a16:creationId xmlns:a16="http://schemas.microsoft.com/office/drawing/2014/main" id="{1AB8EF75-29CA-3CCE-BB54-9CDD672158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5332482"/>
            <a:ext cx="11485848" cy="576248"/>
          </a:xfrm>
          <a:prstGeom prst="rect">
            <a:avLst/>
          </a:prstGeom>
        </p:spPr>
      </p:pic>
      <p:sp>
        <p:nvSpPr>
          <p:cNvPr id="5" name="内容占位符 4">
            <a:extLst>
              <a:ext uri="{FF2B5EF4-FFF2-40B4-BE49-F238E27FC236}">
                <a16:creationId xmlns:a16="http://schemas.microsoft.com/office/drawing/2014/main" id="{4FB77D91-2976-E548-C857-BA22AC56379E}"/>
              </a:ext>
            </a:extLst>
          </p:cNvPr>
          <p:cNvSpPr txBox="1">
            <a:spLocks/>
          </p:cNvSpPr>
          <p:nvPr/>
        </p:nvSpPr>
        <p:spPr bwMode="auto">
          <a:xfrm>
            <a:off x="360854" y="528395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的相对大小来判断溶液的酸碱性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不受温度影响。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名师点拨.EPS" descr="id:2147492483;FounderCES">
            <a:extLst>
              <a:ext uri="{FF2B5EF4-FFF2-40B4-BE49-F238E27FC236}">
                <a16:creationId xmlns:a16="http://schemas.microsoft.com/office/drawing/2014/main" id="{95D74525-3176-DCB6-EDBF-0BCCF7C7E7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241" y="5346021"/>
            <a:ext cx="1892233" cy="442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06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3">
                <a:extLst>
                  <a:ext uri="{FF2B5EF4-FFF2-40B4-BE49-F238E27FC236}">
                    <a16:creationId xmlns:a16="http://schemas.microsoft.com/office/drawing/2014/main" id="{70D05AF3-8C44-72C9-CDBF-874B294105E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891869"/>
              </a:xfrm>
            </p:spPr>
            <p:txBody>
              <a:bodyPr/>
              <a:lstStyle/>
              <a:p>
                <a:pPr hangingPunct="0"/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endParaRPr lang="zh-CN" altLang="zh-CN" sz="105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/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计算公式：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＝－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lg 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/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意义：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越小，溶液的酸性越强；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越大，溶液的碱性越强。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/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常温下，溶液的酸碱性与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的关系：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0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zh-CN" altLang="zh-CN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𝐩𝐇</m:t>
                                </m:r>
                                <m:r>
                                  <a:rPr lang="en-US" altLang="zh-CN" b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&lt;</m:t>
                                </m:r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𝟕</m:t>
                                </m:r>
                                <m:r>
                                  <m:rPr>
                                    <m:nor/>
                                  </m:rPr>
                                  <a:rPr lang="zh-CN" altLang="zh-CN" b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，溶液显酸性；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𝐩𝐇</m:t>
                                </m:r>
                                <m:r>
                                  <a:rPr lang="en-US" altLang="zh-CN" b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=</m:t>
                                </m:r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𝟕</m:t>
                                </m:r>
                                <m:r>
                                  <m:rPr>
                                    <m:nor/>
                                  </m:rPr>
                                  <a:rPr lang="zh-CN" altLang="zh-CN" b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，溶液显中性；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𝐩𝐇</m:t>
                                </m:r>
                                <m:r>
                                  <a:rPr lang="en-US" altLang="zh-CN" b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&gt;</m:t>
                                </m:r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𝟕</m:t>
                                </m:r>
                                <m:r>
                                  <m:rPr>
                                    <m:nor/>
                                  </m:rPr>
                                  <a:rPr lang="zh-CN" altLang="zh-CN" b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，溶液显碱性。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/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测量方法：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/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试纸：取一小块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试纸于干燥洁净的玻璃片或表面皿上，用干燥洁净的玻璃棒蘸取待测液点在试纸上，当试纸颜色变化稳定后迅速与标准比色卡对照，读出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/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计：也叫酸度计，该仪器可精密测量溶液的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内容占位符 3">
                <a:extLst>
                  <a:ext uri="{FF2B5EF4-FFF2-40B4-BE49-F238E27FC236}">
                    <a16:creationId xmlns:a16="http://schemas.microsoft.com/office/drawing/2014/main" id="{70D05AF3-8C44-72C9-CDBF-874B294105E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891869"/>
              </a:xfrm>
              <a:blipFill>
                <a:blip r:embed="rId2"/>
                <a:stretch>
                  <a:fillRect l="-796" r="-849" b="-3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898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AE26902-1E27-EFE3-E62D-CF9903AE4E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/>
            <a:r>
              <a:rPr lang="en-US" altLang="zh-CN" b="1">
                <a:solidFill>
                  <a:srgbClr val="00A45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pH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的计算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的计算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单一溶液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常温下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知识点3.EPS" descr="id:2147491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2950" y="908720"/>
            <a:ext cx="1445895" cy="3841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>
                <a:extLst>
                  <a:ext uri="{FF2B5EF4-FFF2-40B4-BE49-F238E27FC236}">
                    <a16:creationId xmlns:a16="http://schemas.microsoft.com/office/drawing/2014/main" id="{64F4AE15-7121-A674-2167-5284A3302B9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41281201"/>
                  </p:ext>
                </p:extLst>
              </p:nvPr>
            </p:nvGraphicFramePr>
            <p:xfrm>
              <a:off x="360854" y="2420888"/>
              <a:ext cx="11485848" cy="3126637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782024">
                      <a:extLst>
                        <a:ext uri="{9D8B030D-6E8A-4147-A177-3AD203B41FA5}">
                          <a16:colId xmlns:a16="http://schemas.microsoft.com/office/drawing/2014/main" val="3063491818"/>
                        </a:ext>
                      </a:extLst>
                    </a:gridCol>
                    <a:gridCol w="8703824">
                      <a:extLst>
                        <a:ext uri="{9D8B030D-6E8A-4147-A177-3AD203B41FA5}">
                          <a16:colId xmlns:a16="http://schemas.microsoft.com/office/drawing/2014/main" val="4277726952"/>
                        </a:ext>
                      </a:extLst>
                    </a:gridCol>
                  </a:tblGrid>
                  <a:tr h="518347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溶液类型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相关计算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20991902"/>
                      </a:ext>
                    </a:extLst>
                  </a:tr>
                  <a:tr h="111176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强酸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i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设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i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的浓度为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mol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L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则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mol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L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＝－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lg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＝－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lg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nc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64622071"/>
                      </a:ext>
                    </a:extLst>
                  </a:tr>
                  <a:tr h="146623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强碱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[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i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]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 spc="-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设</a:t>
                          </a:r>
                          <a:r>
                            <a:rPr lang="en-US" sz="2400" b="1" spc="-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en-US" sz="2400" b="1" spc="-10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spc="-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en-US" sz="2400" b="1" spc="-10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i="1" spc="-100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zh-CN" sz="2400" b="1" spc="-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的浓度为 </a:t>
                          </a:r>
                          <a:r>
                            <a:rPr lang="en-US" sz="2400" b="1" i="1" spc="-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 spc="-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400" b="1" spc="-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mol</a:t>
                          </a:r>
                          <a:r>
                            <a:rPr lang="en-US" sz="2400" b="1" spc="-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 spc="-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L</a:t>
                          </a:r>
                          <a:r>
                            <a:rPr lang="zh-CN" sz="2400" b="1" spc="-100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spc="-100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 spc="-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spc="-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则</a:t>
                          </a:r>
                          <a:r>
                            <a:rPr lang="en-US" sz="2400" b="1" i="1" spc="-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 spc="-10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spc="-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 spc="-100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spc="-10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 spc="-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 spc="-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nc</a:t>
                          </a:r>
                          <a:r>
                            <a:rPr lang="en-US" sz="2400" b="1" spc="-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400" b="1" spc="-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mol</a:t>
                          </a:r>
                          <a:r>
                            <a:rPr lang="en-US" sz="2400" b="1" spc="-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 spc="-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L</a:t>
                          </a:r>
                          <a:r>
                            <a:rPr lang="zh-CN" sz="2400" b="1" spc="-100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spc="-100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 spc="-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 i="1" spc="-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 spc="-10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spc="-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 spc="-100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spc="-10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 spc="-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𝑲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𝐰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𝒄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(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  <m:sSup>
                                    <m:s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𝐇</m:t>
                                      </m:r>
                                    </m:e>
                                    <m:sup>
                                      <m:r>
                                        <a:rPr lang="en-US" altLang="zh-CN" sz="2400" b="1" i="1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−</m:t>
                                      </m:r>
                                    </m:sup>
                                  </m:sSup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)</m:t>
                                  </m:r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.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𝟎</m:t>
                                  </m:r>
                                  <m: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×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  <m:sSup>
                                    <m:s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𝟎</m:t>
                                      </m:r>
                                    </m:e>
                                    <m:sup>
                                      <m:r>
                                        <a:rPr lang="en-US" altLang="zh-CN" sz="2400" b="1" i="1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𝟏𝟒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𝒏𝒄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mol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L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＝－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lg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14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lg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nc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57799544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>
                <a:extLst>
                  <a:ext uri="{FF2B5EF4-FFF2-40B4-BE49-F238E27FC236}">
                    <a16:creationId xmlns:a16="http://schemas.microsoft.com/office/drawing/2014/main" id="{64F4AE15-7121-A674-2167-5284A3302B9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41281201"/>
                  </p:ext>
                </p:extLst>
              </p:nvPr>
            </p:nvGraphicFramePr>
            <p:xfrm>
              <a:off x="360854" y="2420888"/>
              <a:ext cx="11485848" cy="3126637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782024">
                      <a:extLst>
                        <a:ext uri="{9D8B030D-6E8A-4147-A177-3AD203B41FA5}">
                          <a16:colId xmlns:a16="http://schemas.microsoft.com/office/drawing/2014/main" val="3063491818"/>
                        </a:ext>
                      </a:extLst>
                    </a:gridCol>
                    <a:gridCol w="8703824">
                      <a:extLst>
                        <a:ext uri="{9D8B030D-6E8A-4147-A177-3AD203B41FA5}">
                          <a16:colId xmlns:a16="http://schemas.microsoft.com/office/drawing/2014/main" val="4277726952"/>
                        </a:ext>
                      </a:extLst>
                    </a:gridCol>
                  </a:tblGrid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溶液类型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相关计算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20991902"/>
                      </a:ext>
                    </a:extLst>
                  </a:tr>
                  <a:tr h="111176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强酸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i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设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i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的浓度为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mol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L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则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mol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L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＝－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lg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＝－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lg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nc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64622071"/>
                      </a:ext>
                    </a:extLst>
                  </a:tr>
                  <a:tr h="146623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强碱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[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i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]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2073" t="-113693" r="-140" b="-83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7799544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253891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12D7696-C237-B54A-38A4-115781120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/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混合溶液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不考虑溶液体积的变化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>
                <a:extLst>
                  <a:ext uri="{FF2B5EF4-FFF2-40B4-BE49-F238E27FC236}">
                    <a16:creationId xmlns:a16="http://schemas.microsoft.com/office/drawing/2014/main" id="{6A24DD67-938F-0EF9-D42F-C7F0F1BA6A1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25708090"/>
                  </p:ext>
                </p:extLst>
              </p:nvPr>
            </p:nvGraphicFramePr>
            <p:xfrm>
              <a:off x="360853" y="1439152"/>
              <a:ext cx="11485847" cy="307721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710017">
                      <a:extLst>
                        <a:ext uri="{9D8B030D-6E8A-4147-A177-3AD203B41FA5}">
                          <a16:colId xmlns:a16="http://schemas.microsoft.com/office/drawing/2014/main" val="1740124621"/>
                        </a:ext>
                      </a:extLst>
                    </a:gridCol>
                    <a:gridCol w="8775830">
                      <a:extLst>
                        <a:ext uri="{9D8B030D-6E8A-4147-A177-3AD203B41FA5}">
                          <a16:colId xmlns:a16="http://schemas.microsoft.com/office/drawing/2014/main" val="4142558541"/>
                        </a:ext>
                      </a:extLst>
                    </a:gridCol>
                  </a:tblGrid>
                  <a:tr h="30112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溶液类型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相关计算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58540535"/>
                      </a:ext>
                    </a:extLst>
                  </a:tr>
                  <a:tr h="48756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两种强酸溶液混合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强酸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⇒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𝒄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(</m:t>
                                  </m:r>
                                  <m:sSup>
                                    <m:s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𝐇</m:t>
                                      </m:r>
                                    </m:e>
                                    <m:sup>
                                      <m:r>
                                        <a:rPr lang="en-US" altLang="zh-CN" sz="2400" b="1" i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)</m:t>
                                  </m:r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  <m:r>
                                    <a:rPr lang="en-US" altLang="zh-CN" sz="2400" b="1" i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𝒄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(</m:t>
                                  </m:r>
                                  <m:sSup>
                                    <m:s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𝐇</m:t>
                                      </m:r>
                                    </m:e>
                                    <m:sup>
                                      <m:r>
                                        <a:rPr lang="en-US" altLang="zh-CN" sz="2400" b="1" i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)</m:t>
                                  </m:r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  <m:r>
                                    <a:rPr lang="zh-CN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＋</m:t>
                                  </m:r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⇒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pH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986" marR="998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50393912"/>
                      </a:ext>
                    </a:extLst>
                  </a:tr>
                  <a:tr h="84111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两种强碱溶液混合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2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强碱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⇒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𝒄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(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  <m:sSup>
                                    <m:s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𝐇</m:t>
                                      </m:r>
                                    </m:e>
                                    <m:sup>
                                      <m:r>
                                        <a:rPr lang="en-US" altLang="zh-CN" sz="2400" b="1" i="1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−</m:t>
                                      </m:r>
                                    </m:sup>
                                  </m:sSup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)</m:t>
                                  </m:r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  <m:r>
                                    <a:rPr lang="en-US" altLang="zh-CN" sz="2400" b="1" i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𝒄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(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  <m:sSup>
                                    <m:s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𝐇</m:t>
                                      </m:r>
                                    </m:e>
                                    <m:sup>
                                      <m:r>
                                        <a:rPr lang="en-US" altLang="zh-CN" sz="2400" b="1" i="1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−</m:t>
                                      </m:r>
                                    </m:sup>
                                  </m:sSup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)</m:t>
                                  </m:r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  <m:r>
                                    <a:rPr lang="en-US" altLang="zh-CN" sz="2400" b="1" i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⇒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𝑲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𝐖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𝒄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(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  <m:sSup>
                                    <m:s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𝐇</m:t>
                                      </m:r>
                                    </m:e>
                                    <m:sup>
                                      <m:r>
                                        <a:rPr lang="en-US" altLang="zh-CN" sz="2400" b="1" i="1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−</m:t>
                                      </m:r>
                                    </m:sup>
                                  </m:sSup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)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⇒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pH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986" marR="998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7046544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>
                <a:extLst>
                  <a:ext uri="{FF2B5EF4-FFF2-40B4-BE49-F238E27FC236}">
                    <a16:creationId xmlns:a16="http://schemas.microsoft.com/office/drawing/2014/main" id="{6A24DD67-938F-0EF9-D42F-C7F0F1BA6A1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25708090"/>
                  </p:ext>
                </p:extLst>
              </p:nvPr>
            </p:nvGraphicFramePr>
            <p:xfrm>
              <a:off x="360853" y="1439152"/>
              <a:ext cx="11485847" cy="307721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710017">
                      <a:extLst>
                        <a:ext uri="{9D8B030D-6E8A-4147-A177-3AD203B41FA5}">
                          <a16:colId xmlns:a16="http://schemas.microsoft.com/office/drawing/2014/main" val="1740124621"/>
                        </a:ext>
                      </a:extLst>
                    </a:gridCol>
                    <a:gridCol w="8775830">
                      <a:extLst>
                        <a:ext uri="{9D8B030D-6E8A-4147-A177-3AD203B41FA5}">
                          <a16:colId xmlns:a16="http://schemas.microsoft.com/office/drawing/2014/main" val="4142558541"/>
                        </a:ext>
                      </a:extLst>
                    </a:gridCol>
                  </a:tblGrid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溶液类型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相关计算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58540535"/>
                      </a:ext>
                    </a:extLst>
                  </a:tr>
                  <a:tr h="102235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两种强酸溶液混合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9986" marR="998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0972" t="-54167" r="-139" b="-1511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50393912"/>
                      </a:ext>
                    </a:extLst>
                  </a:tr>
                  <a:tr h="150622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两种强碱溶液混合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9986" marR="998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0972" t="-104858" r="-139" b="-283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7046544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0180302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>
                <a:extLst>
                  <a:ext uri="{FF2B5EF4-FFF2-40B4-BE49-F238E27FC236}">
                    <a16:creationId xmlns:a16="http://schemas.microsoft.com/office/drawing/2014/main" id="{E22667F1-A654-B699-BBF9-62111420D0A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77214748"/>
                  </p:ext>
                </p:extLst>
              </p:nvPr>
            </p:nvGraphicFramePr>
            <p:xfrm>
              <a:off x="360853" y="908720"/>
              <a:ext cx="11485847" cy="388843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917929">
                      <a:extLst>
                        <a:ext uri="{9D8B030D-6E8A-4147-A177-3AD203B41FA5}">
                          <a16:colId xmlns:a16="http://schemas.microsoft.com/office/drawing/2014/main" val="1740124621"/>
                        </a:ext>
                      </a:extLst>
                    </a:gridCol>
                    <a:gridCol w="1872208">
                      <a:extLst>
                        <a:ext uri="{9D8B030D-6E8A-4147-A177-3AD203B41FA5}">
                          <a16:colId xmlns:a16="http://schemas.microsoft.com/office/drawing/2014/main" val="507333713"/>
                        </a:ext>
                      </a:extLst>
                    </a:gridCol>
                    <a:gridCol w="7695710">
                      <a:extLst>
                        <a:ext uri="{9D8B030D-6E8A-4147-A177-3AD203B41FA5}">
                          <a16:colId xmlns:a16="http://schemas.microsoft.com/office/drawing/2014/main" val="4142558541"/>
                        </a:ext>
                      </a:extLst>
                    </a:gridCol>
                  </a:tblGrid>
                  <a:tr h="622292"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溶液类型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相关计算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58540535"/>
                      </a:ext>
                    </a:extLst>
                  </a:tr>
                  <a:tr h="622292">
                    <a:tc rowSpan="3"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强酸溶液和强碱溶液混合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恰好完全反应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7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25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℃)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677823035"/>
                      </a:ext>
                    </a:extLst>
                  </a:tr>
                  <a:tr h="1321924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酸过量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𝒄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(</m:t>
                                  </m:r>
                                  <m:sSup>
                                    <m:s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𝐇</m:t>
                                      </m:r>
                                    </m:e>
                                    <m:sup>
                                      <m:r>
                                        <a:rPr lang="en-US" altLang="zh-CN" sz="2400" b="1" i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)</m:t>
                                  </m:r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  <m:r>
                                    <a:rPr lang="en-US" altLang="zh-CN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𝒄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(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  <m:sSup>
                                    <m:s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𝐇</m:t>
                                      </m:r>
                                    </m:e>
                                    <m:sup>
                                      <m:r>
                                        <a:rPr lang="en-US" altLang="zh-CN" sz="2400" b="1" i="1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−</m:t>
                                      </m:r>
                                    </m:sup>
                                  </m:sSup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)</m:t>
                                  </m:r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  <m:r>
                                    <a:rPr lang="zh-CN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＋</m:t>
                                  </m:r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⇒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pH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70165819"/>
                      </a:ext>
                    </a:extLst>
                  </a:tr>
                  <a:tr h="1321924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碱过量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𝒄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(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  <m:sSup>
                                    <m:s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𝐇</m:t>
                                      </m:r>
                                    </m:e>
                                    <m:sup>
                                      <m:r>
                                        <a:rPr lang="en-US" altLang="zh-CN" sz="2400" b="1" i="1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−</m:t>
                                      </m:r>
                                    </m:sup>
                                  </m:sSup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)</m:t>
                                  </m:r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  <m:r>
                                    <a:rPr lang="en-US" altLang="zh-CN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𝒄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(</m:t>
                                  </m:r>
                                  <m:sSup>
                                    <m:s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𝐇</m:t>
                                      </m:r>
                                    </m:e>
                                    <m:sup>
                                      <m:r>
                                        <a:rPr lang="en-US" altLang="zh-CN" sz="2400" b="1" i="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)</m:t>
                                  </m:r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  <m:r>
                                    <a:rPr lang="en-US" altLang="zh-CN" sz="2400" b="1" i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⇒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𝑲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𝐰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𝒄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(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  <m:sSup>
                                    <m:s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𝐇</m:t>
                                      </m:r>
                                    </m:e>
                                    <m:sup>
                                      <m:r>
                                        <a:rPr lang="en-US" altLang="zh-CN" sz="2400" b="1" i="1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−</m:t>
                                      </m:r>
                                    </m:sup>
                                  </m:sSup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)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⇒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pH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9986" marR="998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680408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>
                <a:extLst>
                  <a:ext uri="{FF2B5EF4-FFF2-40B4-BE49-F238E27FC236}">
                    <a16:creationId xmlns:a16="http://schemas.microsoft.com/office/drawing/2014/main" id="{E22667F1-A654-B699-BBF9-62111420D0A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77214748"/>
                  </p:ext>
                </p:extLst>
              </p:nvPr>
            </p:nvGraphicFramePr>
            <p:xfrm>
              <a:off x="360853" y="908720"/>
              <a:ext cx="11485847" cy="388843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917929">
                      <a:extLst>
                        <a:ext uri="{9D8B030D-6E8A-4147-A177-3AD203B41FA5}">
                          <a16:colId xmlns:a16="http://schemas.microsoft.com/office/drawing/2014/main" val="1740124621"/>
                        </a:ext>
                      </a:extLst>
                    </a:gridCol>
                    <a:gridCol w="1872208">
                      <a:extLst>
                        <a:ext uri="{9D8B030D-6E8A-4147-A177-3AD203B41FA5}">
                          <a16:colId xmlns:a16="http://schemas.microsoft.com/office/drawing/2014/main" val="507333713"/>
                        </a:ext>
                      </a:extLst>
                    </a:gridCol>
                    <a:gridCol w="7695710">
                      <a:extLst>
                        <a:ext uri="{9D8B030D-6E8A-4147-A177-3AD203B41FA5}">
                          <a16:colId xmlns:a16="http://schemas.microsoft.com/office/drawing/2014/main" val="4142558541"/>
                        </a:ext>
                      </a:extLst>
                    </a:gridCol>
                  </a:tblGrid>
                  <a:tr h="622292"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溶液类型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相关计算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58540535"/>
                      </a:ext>
                    </a:extLst>
                  </a:tr>
                  <a:tr h="622292">
                    <a:tc rowSpan="3"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强酸溶液和强碱溶液混合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恰好完全反应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7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25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℃)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677823035"/>
                      </a:ext>
                    </a:extLst>
                  </a:tr>
                  <a:tr h="1321924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酸过量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49327" t="-94470" r="-158" b="-10138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0165819"/>
                      </a:ext>
                    </a:extLst>
                  </a:tr>
                  <a:tr h="1321924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碱过量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9986" marR="998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49327" t="-194470" r="-158" b="-138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680408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469640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C170ECF-662D-3F9B-0DD3-1D56EF8DA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酸碱混合的有关规律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等体积的强酸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与强碱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混合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℃)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若混合前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，则混合后溶液呈碱性，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若混合前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，则混合后溶液呈中性，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若混合前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，则混合后溶液呈酸性，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720867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2623</Words>
  <Application>Microsoft Office PowerPoint</Application>
  <PresentationFormat>自定义</PresentationFormat>
  <Paragraphs>225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404</cp:revision>
  <dcterms:created xsi:type="dcterms:W3CDTF">2020-11-06T05:24:00Z</dcterms:created>
  <dcterms:modified xsi:type="dcterms:W3CDTF">2025-06-27T04:50:45Z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